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72" r:id="rId4"/>
    <p:sldId id="266" r:id="rId5"/>
    <p:sldId id="268" r:id="rId6"/>
    <p:sldId id="274" r:id="rId7"/>
    <p:sldId id="276" r:id="rId8"/>
    <p:sldId id="275" r:id="rId9"/>
    <p:sldId id="277" r:id="rId10"/>
    <p:sldId id="278" r:id="rId11"/>
    <p:sldId id="279" r:id="rId1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3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0722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187922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1969900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659025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B4BFF56-C8F1-40DD-BA00-F18CB88BFF29}" type="datetimeFigureOut">
              <a:rPr lang="tr-TR" smtClean="0"/>
              <a:t>13.01.2020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989313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B4BFF56-C8F1-40DD-BA00-F18CB88BFF29}" type="datetimeFigureOut">
              <a:rPr lang="tr-TR" smtClean="0"/>
              <a:t>13.01.2020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40128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B4BFF56-C8F1-40DD-BA00-F18CB88BFF29}" type="datetimeFigureOut">
              <a:rPr lang="tr-TR" smtClean="0"/>
              <a:t>13.01.2020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691333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26989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828471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67959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1676799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4BFF56-C8F1-40DD-BA00-F18CB88BFF29}" type="datetimeFigureOut">
              <a:rPr lang="tr-TR" smtClean="0"/>
              <a:t>13.01.2020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F28D10-84C6-4F10-83A8-539214F9F298}" type="slidenum">
              <a:rPr lang="tr-TR" smtClean="0"/>
              <a:t>‹#›</a:t>
            </a:fld>
            <a:endParaRPr lang="tr-TR"/>
          </a:p>
        </p:txBody>
      </p:sp>
    </p:spTree>
    <p:extLst>
      <p:ext uri="{BB962C8B-B14F-4D97-AF65-F5344CB8AC3E}">
        <p14:creationId xmlns:p14="http://schemas.microsoft.com/office/powerpoint/2010/main" val="351581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b="1" dirty="0" smtClean="0"/>
              <a:t>İMAR KANUNU </a:t>
            </a:r>
            <a:endParaRPr lang="tr-TR" dirty="0"/>
          </a:p>
        </p:txBody>
      </p:sp>
      <p:sp>
        <p:nvSpPr>
          <p:cNvPr id="4" name="Alt Başlık 3"/>
          <p:cNvSpPr>
            <a:spLocks noGrp="1"/>
          </p:cNvSpPr>
          <p:nvPr>
            <p:ph type="subTitle" idx="1"/>
          </p:nvPr>
        </p:nvSpPr>
        <p:spPr/>
        <p:txBody>
          <a:bodyPr/>
          <a:lstStyle/>
          <a:p>
            <a:r>
              <a:rPr lang="tr-TR" dirty="0" smtClean="0"/>
              <a:t>İmar Uygulama Yöntemleri</a:t>
            </a:r>
          </a:p>
          <a:p>
            <a:r>
              <a:rPr lang="tr-TR" dirty="0" smtClean="0"/>
              <a:t>3194 Sayılı Yasa 18. madde</a:t>
            </a:r>
          </a:p>
          <a:p>
            <a:r>
              <a:rPr lang="tr-TR" dirty="0" smtClean="0"/>
              <a:t>Parselasyon ve Dağıtım İşlemleri</a:t>
            </a:r>
            <a:endParaRPr lang="tr-TR" dirty="0"/>
          </a:p>
        </p:txBody>
      </p:sp>
    </p:spTree>
    <p:extLst>
      <p:ext uri="{BB962C8B-B14F-4D97-AF65-F5344CB8AC3E}">
        <p14:creationId xmlns:p14="http://schemas.microsoft.com/office/powerpoint/2010/main" val="2565065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18.Madde Uygulaması</a:t>
            </a:r>
            <a:endParaRPr lang="tr-TR" dirty="0"/>
          </a:p>
        </p:txBody>
      </p:sp>
      <p:sp>
        <p:nvSpPr>
          <p:cNvPr id="3" name="İçerik Yer Tutucusu 2"/>
          <p:cNvSpPr>
            <a:spLocks noGrp="1"/>
          </p:cNvSpPr>
          <p:nvPr>
            <p:ph idx="1"/>
          </p:nvPr>
        </p:nvSpPr>
        <p:spPr/>
        <p:txBody>
          <a:bodyPr/>
          <a:lstStyle/>
          <a:p>
            <a:r>
              <a:rPr lang="tr-TR" i="1" dirty="0"/>
              <a:t>Parselasyon planlarının hazırlanması</a:t>
            </a:r>
            <a:r>
              <a:rPr lang="tr-TR" i="1" dirty="0" smtClean="0"/>
              <a:t>:</a:t>
            </a:r>
            <a:endParaRPr lang="tr-TR" i="1" dirty="0"/>
          </a:p>
          <a:p>
            <a:r>
              <a:rPr lang="tr-TR" dirty="0"/>
              <a:t>	</a:t>
            </a:r>
            <a:r>
              <a:rPr lang="tr-TR" b="1" dirty="0"/>
              <a:t>Madde 18 – </a:t>
            </a:r>
            <a:r>
              <a:rPr lang="tr-TR" dirty="0"/>
              <a:t>İmar hududu içinde bulunan binalı veya binasız arsa ve arazileri malikleri veya diğer hak sahiplerinin </a:t>
            </a:r>
            <a:r>
              <a:rPr lang="tr-TR" dirty="0" err="1"/>
              <a:t>muvafakatı</a:t>
            </a:r>
            <a:r>
              <a:rPr lang="tr-TR" dirty="0"/>
              <a:t> aranmaksızın, birbirleri ile, yol fazlaları ile, kamu kurumlarına veya belediyelere ait bulunan yerlerle birleştirmeye, bunları yeniden imar planına uygun ada veya parsellere ayırmaya, müstakil, hisseli veya kat mülkiyeti esaslarına göre hak sahiplerine dağıtmaya ve </a:t>
            </a:r>
            <a:r>
              <a:rPr lang="tr-TR" dirty="0" err="1"/>
              <a:t>re'sen</a:t>
            </a:r>
            <a:r>
              <a:rPr lang="tr-TR" dirty="0"/>
              <a:t> tescil işlemlerini yaptırmaya belediyeler yetkilidir. Sözü edilen yerler belediye ve mücavir alan dışında ise yukarıda belirtilen yetkiler valilikçe kullanılır. </a:t>
            </a:r>
          </a:p>
        </p:txBody>
      </p:sp>
    </p:spTree>
    <p:extLst>
      <p:ext uri="{BB962C8B-B14F-4D97-AF65-F5344CB8AC3E}">
        <p14:creationId xmlns:p14="http://schemas.microsoft.com/office/powerpoint/2010/main" val="515423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Düzenleme ortaklık payları </a:t>
            </a:r>
            <a:r>
              <a:rPr lang="tr-TR" dirty="0" smtClean="0"/>
              <a:t>(DOP)</a:t>
            </a:r>
            <a:endParaRPr lang="tr-TR" dirty="0"/>
          </a:p>
        </p:txBody>
      </p:sp>
      <p:sp>
        <p:nvSpPr>
          <p:cNvPr id="3" name="İçerik Yer Tutucusu 2"/>
          <p:cNvSpPr>
            <a:spLocks noGrp="1"/>
          </p:cNvSpPr>
          <p:nvPr>
            <p:ph idx="1"/>
          </p:nvPr>
        </p:nvSpPr>
        <p:spPr/>
        <p:txBody>
          <a:bodyPr>
            <a:normAutofit fontScale="92500"/>
          </a:bodyPr>
          <a:lstStyle/>
          <a:p>
            <a:pPr marL="0" indent="0">
              <a:buNone/>
            </a:pPr>
            <a:r>
              <a:rPr lang="tr-TR" dirty="0"/>
              <a:t>Düzenleme ortaklık payları, düzenlemeye tabi tutulan yerler ile bölgenin ihtiyacı </a:t>
            </a:r>
            <a:r>
              <a:rPr lang="tr-TR" dirty="0" smtClean="0"/>
              <a:t>olan;</a:t>
            </a:r>
          </a:p>
          <a:p>
            <a:pPr marL="0" indent="0">
              <a:buNone/>
            </a:pPr>
            <a:r>
              <a:rPr lang="tr-TR" dirty="0" smtClean="0"/>
              <a:t> </a:t>
            </a:r>
            <a:r>
              <a:rPr lang="tr-TR" b="1" dirty="0"/>
              <a:t>yol, meydan, park, otopark, çocuk bahçesi, yeşil saha, ibadet yeri ve karakol, Milli Eğitim Bakanlığına bağlı öğretime yönelik eğitim tesis alanları, Sağlık Bakanlığına bağlı sağlık tesis alanları, pazar yeri, semt spor alanı, toplu taşıma istasyonları ve durakları, otoyol hariç erişme kontrolünün uygulandığı yol, su yolu, resmî kurum alanı, mezarlık alanı, belediye hizmet alanı, sosyal ve kültürel tesis alanı, özel tesis yapılmasına konu olmayan ağaçlandırılacak alan, </a:t>
            </a:r>
            <a:r>
              <a:rPr lang="tr-TR" b="1" dirty="0" err="1"/>
              <a:t>rekreasyonalanı</a:t>
            </a:r>
            <a:r>
              <a:rPr lang="tr-TR" b="1" dirty="0"/>
              <a:t> olarak ayrılan parseller ve mesire alanları gibi umumi hizmet alanlarından oluşur </a:t>
            </a:r>
            <a:endParaRPr lang="tr-TR" b="1" dirty="0" smtClean="0"/>
          </a:p>
          <a:p>
            <a:pPr marL="0" indent="0">
              <a:buNone/>
            </a:pPr>
            <a:r>
              <a:rPr lang="tr-TR" dirty="0" smtClean="0"/>
              <a:t>ve </a:t>
            </a:r>
            <a:r>
              <a:rPr lang="tr-TR" dirty="0"/>
              <a:t>bu hizmetlerle ilgili tesislerden başka maksatlarla </a:t>
            </a:r>
            <a:r>
              <a:rPr lang="tr-TR" dirty="0" smtClean="0"/>
              <a:t>kullanılamaz</a:t>
            </a:r>
            <a:endParaRPr lang="tr-TR" dirty="0"/>
          </a:p>
        </p:txBody>
      </p:sp>
    </p:spTree>
    <p:extLst>
      <p:ext uri="{BB962C8B-B14F-4D97-AF65-F5344CB8AC3E}">
        <p14:creationId xmlns:p14="http://schemas.microsoft.com/office/powerpoint/2010/main" val="3853187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728133" y="3214158"/>
            <a:ext cx="10515600" cy="1027642"/>
          </a:xfrm>
        </p:spPr>
        <p:txBody>
          <a:bodyPr/>
          <a:lstStyle/>
          <a:p>
            <a:r>
              <a:rPr lang="tr-TR" b="1" dirty="0"/>
              <a:t>İMAR KANUNUNUN 18 İNCİ MADDESİ UYARINCA YAPILACAK ARAZİ VE ARSA DÜZENLENMESİ İLE İLGİLİ ESASLAR HAKKINDA YÖNETMELİK</a:t>
            </a:r>
            <a:endParaRPr lang="tr-TR" dirty="0"/>
          </a:p>
        </p:txBody>
      </p:sp>
    </p:spTree>
    <p:extLst>
      <p:ext uri="{BB962C8B-B14F-4D97-AF65-F5344CB8AC3E}">
        <p14:creationId xmlns:p14="http://schemas.microsoft.com/office/powerpoint/2010/main" val="1856786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b="1" dirty="0"/>
              <a:t>İmar Parsellerinin Oluşturulması ve Dağıtımındaki </a:t>
            </a:r>
            <a:r>
              <a:rPr lang="tr-TR" sz="2800" b="1" dirty="0" smtClean="0"/>
              <a:t>Esaslar</a:t>
            </a:r>
            <a:endParaRPr lang="tr-TR" dirty="0"/>
          </a:p>
        </p:txBody>
      </p:sp>
      <p:sp>
        <p:nvSpPr>
          <p:cNvPr id="3" name="İçerik Yer Tutucusu 2"/>
          <p:cNvSpPr>
            <a:spLocks noGrp="1"/>
          </p:cNvSpPr>
          <p:nvPr>
            <p:ph idx="1"/>
          </p:nvPr>
        </p:nvSpPr>
        <p:spPr/>
        <p:txBody>
          <a:bodyPr>
            <a:normAutofit fontScale="55000" lnSpcReduction="20000"/>
          </a:bodyPr>
          <a:lstStyle/>
          <a:p>
            <a:pPr marL="0" indent="0">
              <a:buNone/>
            </a:pPr>
            <a:r>
              <a:rPr lang="tr-TR" dirty="0"/>
              <a:t> </a:t>
            </a:r>
            <a:r>
              <a:rPr lang="tr-TR" b="1" dirty="0"/>
              <a:t> Madde 10 -</a:t>
            </a:r>
            <a:r>
              <a:rPr lang="tr-TR" dirty="0"/>
              <a:t> İmar parsellerinin oluşturulması ve dağıtımında aşağıdaki esaslar dikkate alınır:</a:t>
            </a:r>
          </a:p>
          <a:p>
            <a:pPr marL="0" indent="0">
              <a:buNone/>
            </a:pPr>
            <a:r>
              <a:rPr lang="tr-TR" b="1" u="sng" dirty="0"/>
              <a:t>a) Düzenlemeyle oluşacak imar parsellerinin mümkün mertebe aynı yerdeki veya yakınındaki eski parsellere tahsisi sağlanır,</a:t>
            </a:r>
          </a:p>
          <a:p>
            <a:pPr marL="0" indent="0">
              <a:buNone/>
            </a:pPr>
            <a:r>
              <a:rPr lang="tr-TR" b="1" u="sng" dirty="0"/>
              <a:t>b) Plân ve mevzuata göre korunması mümkün olan yapıların tam ve </a:t>
            </a:r>
            <a:r>
              <a:rPr lang="tr-TR" b="1" u="sng" dirty="0" err="1"/>
              <a:t>hissesiz</a:t>
            </a:r>
            <a:r>
              <a:rPr lang="tr-TR" b="1" u="sng" dirty="0"/>
              <a:t> bir imar parseline intibak ettirilmesi sağlanır,</a:t>
            </a:r>
          </a:p>
          <a:p>
            <a:pPr marL="0" indent="0">
              <a:buNone/>
            </a:pPr>
            <a:r>
              <a:rPr lang="tr-TR" dirty="0"/>
              <a:t>c) Mal sahibine tahsis edilen miktarın bir imar parselinden küçük olması veya diğer teknik ve hukuki nedenlerle müstakil imar parseli verilmemesi halinde,</a:t>
            </a:r>
          </a:p>
          <a:p>
            <a:r>
              <a:rPr lang="tr-TR" dirty="0"/>
              <a:t>İmar parselasyon plânları ve imar durumu belirlenmiş düzenleme alanlarında yapılacak binaların toplam inşaat alanı veya bağımsız bölüm adetleri belirtilen imar adaları veya parselleri, kat mülkiyetine esas olmak üzere </a:t>
            </a:r>
            <a:r>
              <a:rPr lang="tr-TR" dirty="0" err="1"/>
              <a:t>hisselendirilebilir</a:t>
            </a:r>
            <a:r>
              <a:rPr lang="tr-TR" dirty="0"/>
              <a:t>.</a:t>
            </a:r>
          </a:p>
          <a:p>
            <a:r>
              <a:rPr lang="tr-TR" dirty="0"/>
              <a:t> </a:t>
            </a:r>
            <a:r>
              <a:rPr lang="tr-TR" dirty="0" err="1"/>
              <a:t>Hisselendirme</a:t>
            </a:r>
            <a:r>
              <a:rPr lang="tr-TR" dirty="0"/>
              <a:t>, imar ada veya parselin yüzölçümü payda kabul edilerek, hisse sahiplerine ait düzenleme ortaklık payları çıkarıldıktan sonra kalan yüzölçümü miktarı hisse kabul edilerek kat mülkiyeti uygulanmak üzere yapılır.</a:t>
            </a:r>
          </a:p>
          <a:p>
            <a:r>
              <a:rPr lang="tr-TR" dirty="0"/>
              <a:t> </a:t>
            </a:r>
            <a:r>
              <a:rPr lang="tr-TR" dirty="0" err="1"/>
              <a:t>Hisselendirme</a:t>
            </a:r>
            <a:r>
              <a:rPr lang="tr-TR" dirty="0"/>
              <a:t>, ana yapı veya yapıların toplam inşaat alanları veya bağımsız bölüm adetleri ile orantılı olarak hesaplanır.</a:t>
            </a:r>
          </a:p>
          <a:p>
            <a:r>
              <a:rPr lang="tr-TR" dirty="0"/>
              <a:t> </a:t>
            </a:r>
            <a:r>
              <a:rPr lang="tr-TR" dirty="0" err="1"/>
              <a:t>Hisselendirme</a:t>
            </a:r>
            <a:r>
              <a:rPr lang="tr-TR" dirty="0"/>
              <a:t>, ana yapı veya yapıların toplam inşaat alanları veya bağımsız bölüm adetleri ile orantılı olarak hesaplanır.</a:t>
            </a:r>
          </a:p>
          <a:p>
            <a:r>
              <a:rPr lang="tr-TR" dirty="0"/>
              <a:t> </a:t>
            </a:r>
            <a:r>
              <a:rPr lang="tr-TR" dirty="0" err="1"/>
              <a:t>Hisselendirilmiş</a:t>
            </a:r>
            <a:r>
              <a:rPr lang="tr-TR" dirty="0"/>
              <a:t> parselin tapu kütüğündeki beyanlar hanesine "İmar Kanununun 18 inci maddesindeki kat mülkiyeti esası uygulanmıştır" ibaresi yazılır.</a:t>
            </a:r>
          </a:p>
          <a:p>
            <a:endParaRPr lang="tr-TR" dirty="0"/>
          </a:p>
        </p:txBody>
      </p:sp>
    </p:spTree>
    <p:extLst>
      <p:ext uri="{BB962C8B-B14F-4D97-AF65-F5344CB8AC3E}">
        <p14:creationId xmlns:p14="http://schemas.microsoft.com/office/powerpoint/2010/main" val="2134990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1800" dirty="0"/>
              <a:t>Ana yapının veya yapıların inşaatı ve kullanılması gibi hususlarda 634 sayılı Kat Mülkiyeti Kanunu hükümleri uygulanır.</a:t>
            </a:r>
          </a:p>
          <a:p>
            <a:r>
              <a:rPr lang="tr-TR" sz="1800" dirty="0"/>
              <a:t> Düzenlemeye tabi tutulan parselin zemin durumu ve üzerindeki yapının özelliği itibariyle düzenleme ortaklık payının alınamadığı hallerde, ilgilisinin </a:t>
            </a:r>
            <a:r>
              <a:rPr lang="tr-TR" sz="1800" dirty="0" err="1"/>
              <a:t>muvafakatı</a:t>
            </a:r>
            <a:r>
              <a:rPr lang="tr-TR" sz="1800" dirty="0"/>
              <a:t> ile düzenleme ortaklık payı miktarı bedele dönüştürülebilir.</a:t>
            </a:r>
          </a:p>
          <a:p>
            <a:r>
              <a:rPr lang="tr-TR" sz="1800" dirty="0"/>
              <a:t> Düzenlemeye tâbi tutulması gerektiği halde İmar Kanununun 18 inci maddesi hükmünün tatbiki mümkün olmayan hallerde, müstakil inşaata elverişli olan kadastro parsellerine plâna göre inşaat ruhsatı verilirken de yukarıdaki hüküm uygulanır.</a:t>
            </a:r>
          </a:p>
          <a:p>
            <a:r>
              <a:rPr lang="tr-TR" sz="1800" dirty="0"/>
              <a:t> Bu maddeye göre yapılacak bedel takdirleri ve bu bedellere itiraz şekilleri 2942 sayılı Kamulaştırma Kanunu hükümlerine tâbidir.</a:t>
            </a:r>
          </a:p>
          <a:p>
            <a:r>
              <a:rPr lang="tr-TR" sz="1800" dirty="0"/>
              <a:t> Bu bedel, düzenlemenin gerçekleştirilmesi için yapılacak kamulaştırmalar dışında kullanılamaz.</a:t>
            </a:r>
          </a:p>
          <a:p>
            <a:endParaRPr lang="tr-TR" dirty="0"/>
          </a:p>
        </p:txBody>
      </p:sp>
    </p:spTree>
    <p:extLst>
      <p:ext uri="{BB962C8B-B14F-4D97-AF65-F5344CB8AC3E}">
        <p14:creationId xmlns:p14="http://schemas.microsoft.com/office/powerpoint/2010/main" val="1096038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965200" y="3561291"/>
            <a:ext cx="10515600" cy="807508"/>
          </a:xfrm>
        </p:spPr>
        <p:txBody>
          <a:bodyPr/>
          <a:lstStyle/>
          <a:p>
            <a:r>
              <a:rPr lang="tr-TR" b="1" dirty="0"/>
              <a:t>PLANLI ALANLAR İMAR YÖNETMELİĞİ</a:t>
            </a:r>
            <a:endParaRPr lang="tr-TR" dirty="0"/>
          </a:p>
        </p:txBody>
      </p:sp>
    </p:spTree>
    <p:extLst>
      <p:ext uri="{BB962C8B-B14F-4D97-AF65-F5344CB8AC3E}">
        <p14:creationId xmlns:p14="http://schemas.microsoft.com/office/powerpoint/2010/main" val="945738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Parsel büyüklükleri</a:t>
            </a:r>
            <a:endParaRPr lang="tr-TR" dirty="0"/>
          </a:p>
        </p:txBody>
      </p:sp>
      <p:sp>
        <p:nvSpPr>
          <p:cNvPr id="3" name="İçerik Yer Tutucusu 2"/>
          <p:cNvSpPr>
            <a:spLocks noGrp="1"/>
          </p:cNvSpPr>
          <p:nvPr>
            <p:ph idx="1"/>
          </p:nvPr>
        </p:nvSpPr>
        <p:spPr/>
        <p:txBody>
          <a:bodyPr>
            <a:normAutofit/>
          </a:bodyPr>
          <a:lstStyle/>
          <a:p>
            <a:r>
              <a:rPr lang="tr-TR" sz="2400" b="1" dirty="0"/>
              <a:t>MADDE 6 – </a:t>
            </a:r>
            <a:r>
              <a:rPr lang="tr-TR" sz="2400" dirty="0"/>
              <a:t>(1) İmar planında gösterilen çeşitli bölgelerde imar planı ile getirilmiş farklı hükümler yoksa yapılacak ifrazlarda, elde edilecek yeni parsellerin asgari ölçüleri; arazi </a:t>
            </a:r>
            <a:r>
              <a:rPr lang="tr-TR" sz="2400" dirty="0" err="1"/>
              <a:t>meyili</a:t>
            </a:r>
            <a:r>
              <a:rPr lang="tr-TR" sz="2400" dirty="0"/>
              <a:t>, yol durumu, mevcut yapılar ve benzeri gibi mevkiin özellikleri ile bu parsellerde yapılması mümkün olan yapıların ölçüleri ve yöresel ihtiyaçları da göz önünde tutularak tespit olunur. Bu tespit sırasında ikinci, üçüncü ve dördüncü fıkralarda belirtilen şartlar ihlâl edilemez.</a:t>
            </a:r>
            <a:endParaRPr lang="tr-TR" sz="2400" dirty="0"/>
          </a:p>
        </p:txBody>
      </p:sp>
    </p:spTree>
    <p:extLst>
      <p:ext uri="{BB962C8B-B14F-4D97-AF65-F5344CB8AC3E}">
        <p14:creationId xmlns:p14="http://schemas.microsoft.com/office/powerpoint/2010/main" val="3543061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dirty="0"/>
              <a:t>(2)  Parsel genişlikleri</a:t>
            </a:r>
            <a:r>
              <a:rPr lang="tr-TR" sz="3200" dirty="0" smtClean="0"/>
              <a:t>;</a:t>
            </a:r>
            <a:endParaRPr lang="tr-TR" sz="3200" dirty="0"/>
          </a:p>
        </p:txBody>
      </p:sp>
      <p:sp>
        <p:nvSpPr>
          <p:cNvPr id="3" name="İçerik Yer Tutucusu 2"/>
          <p:cNvSpPr>
            <a:spLocks noGrp="1"/>
          </p:cNvSpPr>
          <p:nvPr>
            <p:ph idx="1"/>
          </p:nvPr>
        </p:nvSpPr>
        <p:spPr/>
        <p:txBody>
          <a:bodyPr>
            <a:normAutofit/>
          </a:bodyPr>
          <a:lstStyle/>
          <a:p>
            <a:pPr marL="0" indent="0">
              <a:buNone/>
            </a:pPr>
            <a:r>
              <a:rPr lang="tr-TR" dirty="0" smtClean="0"/>
              <a:t>a</a:t>
            </a:r>
            <a:r>
              <a:rPr lang="tr-TR" dirty="0"/>
              <a:t>) Konut ve ticaret bölgelerinde:</a:t>
            </a:r>
          </a:p>
          <a:p>
            <a:pPr marL="0" indent="0">
              <a:buNone/>
            </a:pPr>
            <a:r>
              <a:rPr lang="tr-TR" dirty="0" smtClean="0"/>
              <a:t>	1</a:t>
            </a:r>
            <a:r>
              <a:rPr lang="tr-TR" dirty="0"/>
              <a:t>) 4 kata kadar (4 kat dâhil) inşaata müsait yerlerde:</a:t>
            </a:r>
          </a:p>
          <a:p>
            <a:pPr marL="0" indent="0">
              <a:buNone/>
            </a:pPr>
            <a:r>
              <a:rPr lang="tr-TR" dirty="0" smtClean="0"/>
              <a:t>	Bitişik </a:t>
            </a:r>
            <a:r>
              <a:rPr lang="tr-TR" dirty="0"/>
              <a:t>nizamda: 6.00 metreden,</a:t>
            </a:r>
          </a:p>
          <a:p>
            <a:pPr marL="0" indent="0">
              <a:buNone/>
            </a:pPr>
            <a:r>
              <a:rPr lang="tr-TR" dirty="0" smtClean="0"/>
              <a:t>	Blok </a:t>
            </a:r>
            <a:r>
              <a:rPr lang="tr-TR" dirty="0"/>
              <a:t>başlarında: Yan bahçe mesafesi 6.00 metreden,</a:t>
            </a:r>
          </a:p>
          <a:p>
            <a:pPr marL="0" indent="0">
              <a:buNone/>
            </a:pPr>
            <a:r>
              <a:rPr lang="tr-TR" dirty="0" smtClean="0"/>
              <a:t>	Ayrık </a:t>
            </a:r>
            <a:r>
              <a:rPr lang="tr-TR" dirty="0"/>
              <a:t>nizamda: Yan bahçe mesafeleri toplamı + (6.00) metreden,</a:t>
            </a:r>
          </a:p>
          <a:p>
            <a:pPr marL="0" indent="0">
              <a:buNone/>
            </a:pPr>
            <a:r>
              <a:rPr lang="tr-TR" dirty="0"/>
              <a:t>az olamaz</a:t>
            </a:r>
            <a:r>
              <a:rPr lang="tr-TR" dirty="0" smtClean="0"/>
              <a:t>.</a:t>
            </a:r>
          </a:p>
          <a:p>
            <a:pPr marL="0" indent="0">
              <a:buNone/>
            </a:pPr>
            <a:r>
              <a:rPr lang="tr-TR" dirty="0" smtClean="0"/>
              <a:t>	Diğer yapı nizamı için Bakınız </a:t>
            </a:r>
            <a:r>
              <a:rPr lang="tr-TR" b="1" dirty="0" smtClean="0"/>
              <a:t>Planlı Alanlar İmar Yönetmeliği</a:t>
            </a:r>
            <a:endParaRPr lang="tr-TR" b="1" dirty="0"/>
          </a:p>
        </p:txBody>
      </p:sp>
    </p:spTree>
    <p:extLst>
      <p:ext uri="{BB962C8B-B14F-4D97-AF65-F5344CB8AC3E}">
        <p14:creationId xmlns:p14="http://schemas.microsoft.com/office/powerpoint/2010/main" val="2310203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dirty="0"/>
              <a:t>(3) Parsel derinlikleri:</a:t>
            </a:r>
            <a:endParaRPr lang="tr-TR" sz="3200" dirty="0"/>
          </a:p>
        </p:txBody>
      </p:sp>
      <p:sp>
        <p:nvSpPr>
          <p:cNvPr id="3" name="İçerik Yer Tutucusu 2"/>
          <p:cNvSpPr>
            <a:spLocks noGrp="1"/>
          </p:cNvSpPr>
          <p:nvPr>
            <p:ph idx="1"/>
          </p:nvPr>
        </p:nvSpPr>
        <p:spPr/>
        <p:txBody>
          <a:bodyPr>
            <a:normAutofit lnSpcReduction="10000"/>
          </a:bodyPr>
          <a:lstStyle/>
          <a:p>
            <a:pPr marL="0" indent="0">
              <a:buNone/>
            </a:pPr>
            <a:r>
              <a:rPr lang="tr-TR" dirty="0"/>
              <a:t>a) Konut ve ticaret bölgelerinde:</a:t>
            </a:r>
          </a:p>
          <a:p>
            <a:pPr marL="0" indent="0">
              <a:buNone/>
            </a:pPr>
            <a:r>
              <a:rPr lang="tr-TR" dirty="0" smtClean="0"/>
              <a:t>	1</a:t>
            </a:r>
            <a:r>
              <a:rPr lang="tr-TR" dirty="0"/>
              <a:t>) Ön bahçesiz nizamda: (13.00) metreden,</a:t>
            </a:r>
          </a:p>
          <a:p>
            <a:pPr marL="0" indent="0">
              <a:buNone/>
            </a:pPr>
            <a:r>
              <a:rPr lang="tr-TR" dirty="0" smtClean="0"/>
              <a:t>	2</a:t>
            </a:r>
            <a:r>
              <a:rPr lang="tr-TR" dirty="0"/>
              <a:t>) Ön bahçeli nizamda: Ön bahçe mesafesi + (13.00) metreden,</a:t>
            </a:r>
          </a:p>
          <a:p>
            <a:pPr marL="0" indent="0">
              <a:buNone/>
            </a:pPr>
            <a:r>
              <a:rPr lang="tr-TR" dirty="0"/>
              <a:t>az olamaz.</a:t>
            </a:r>
          </a:p>
          <a:p>
            <a:pPr marL="0" indent="0">
              <a:buNone/>
            </a:pPr>
            <a:r>
              <a:rPr lang="tr-TR" dirty="0"/>
              <a:t>b) Ticaret bölgelerinde (Yalnız 1 katlı dükkân yapılması halinde):</a:t>
            </a:r>
          </a:p>
          <a:p>
            <a:pPr marL="0" indent="0">
              <a:buNone/>
            </a:pPr>
            <a:r>
              <a:rPr lang="tr-TR" dirty="0" smtClean="0"/>
              <a:t>	1</a:t>
            </a:r>
            <a:r>
              <a:rPr lang="tr-TR" dirty="0"/>
              <a:t>) Ön bahçesiz nizamda: (5.00) metreden,</a:t>
            </a:r>
          </a:p>
          <a:p>
            <a:pPr marL="0" indent="0">
              <a:buNone/>
            </a:pPr>
            <a:r>
              <a:rPr lang="tr-TR" dirty="0" smtClean="0"/>
              <a:t>	2</a:t>
            </a:r>
            <a:r>
              <a:rPr lang="tr-TR" dirty="0"/>
              <a:t>) Ön bahçeli nizamda: Ön bahçe mesafesi + (5.00) metreden,</a:t>
            </a:r>
          </a:p>
          <a:p>
            <a:pPr marL="0" indent="0">
              <a:buNone/>
            </a:pPr>
            <a:r>
              <a:rPr lang="tr-TR" dirty="0"/>
              <a:t>az olamaz</a:t>
            </a:r>
            <a:r>
              <a:rPr lang="tr-TR" dirty="0" smtClean="0"/>
              <a:t>.</a:t>
            </a:r>
          </a:p>
          <a:p>
            <a:pPr marL="0" indent="0">
              <a:buNone/>
            </a:pPr>
            <a:r>
              <a:rPr lang="tr-TR" dirty="0" smtClean="0"/>
              <a:t>	Diğer </a:t>
            </a:r>
            <a:r>
              <a:rPr lang="tr-TR" dirty="0"/>
              <a:t>yapı nizamı için Bakınız </a:t>
            </a:r>
            <a:r>
              <a:rPr lang="tr-TR" b="1" dirty="0"/>
              <a:t>Planlı Alanlar İmar Yönetmeliği</a:t>
            </a:r>
            <a:endParaRPr lang="tr-TR" dirty="0"/>
          </a:p>
          <a:p>
            <a:endParaRPr lang="tr-TR" dirty="0"/>
          </a:p>
        </p:txBody>
      </p:sp>
    </p:spTree>
    <p:extLst>
      <p:ext uri="{BB962C8B-B14F-4D97-AF65-F5344CB8AC3E}">
        <p14:creationId xmlns:p14="http://schemas.microsoft.com/office/powerpoint/2010/main" val="2735306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395629496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196</Words>
  <Application>Microsoft Office PowerPoint</Application>
  <PresentationFormat>Geniş ekran</PresentationFormat>
  <Paragraphs>48</Paragraphs>
  <Slides>11</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11</vt:i4>
      </vt:variant>
    </vt:vector>
  </HeadingPairs>
  <TitlesOfParts>
    <vt:vector size="15" baseType="lpstr">
      <vt:lpstr>Arial</vt:lpstr>
      <vt:lpstr>Calibri</vt:lpstr>
      <vt:lpstr>Calibri Light</vt:lpstr>
      <vt:lpstr>Office Teması</vt:lpstr>
      <vt:lpstr>İMAR KANUNU </vt:lpstr>
      <vt:lpstr>18.Madde Uygulaması</vt:lpstr>
      <vt:lpstr>Düzenleme ortaklık payları (DOP)</vt:lpstr>
      <vt:lpstr>PowerPoint Sunusu</vt:lpstr>
      <vt:lpstr>İmar Parsellerinin Oluşturulması ve Dağıtımındaki Esaslar</vt:lpstr>
      <vt:lpstr>PowerPoint Sunusu</vt:lpstr>
      <vt:lpstr>PowerPoint Sunusu</vt:lpstr>
      <vt:lpstr>Parsel büyüklükleri</vt:lpstr>
      <vt:lpstr>(2)  Parsel genişlikleri;</vt:lpstr>
      <vt:lpstr>(3) Parsel derinlikleri:</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İMAR KANUNU</dc:title>
  <dc:creator>Windows Kullanıcısı</dc:creator>
  <cp:lastModifiedBy>Windows Kullanıcısı</cp:lastModifiedBy>
  <cp:revision>10</cp:revision>
  <dcterms:created xsi:type="dcterms:W3CDTF">2020-01-13T07:50:06Z</dcterms:created>
  <dcterms:modified xsi:type="dcterms:W3CDTF">2020-01-13T08:18:20Z</dcterms:modified>
</cp:coreProperties>
</file>